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67" r:id="rId4"/>
    <p:sldId id="268" r:id="rId5"/>
    <p:sldId id="257" r:id="rId6"/>
    <p:sldId id="261" r:id="rId7"/>
    <p:sldId id="269" r:id="rId8"/>
    <p:sldId id="258" r:id="rId9"/>
    <p:sldId id="259" r:id="rId10"/>
    <p:sldId id="262" r:id="rId11"/>
    <p:sldId id="263" r:id="rId12"/>
    <p:sldId id="264" r:id="rId13"/>
    <p:sldId id="291" r:id="rId14"/>
    <p:sldId id="289" r:id="rId15"/>
    <p:sldId id="292" r:id="rId16"/>
    <p:sldId id="290" r:id="rId17"/>
    <p:sldId id="272" r:id="rId18"/>
    <p:sldId id="273" r:id="rId19"/>
    <p:sldId id="270" r:id="rId20"/>
    <p:sldId id="271" r:id="rId21"/>
    <p:sldId id="265" r:id="rId22"/>
    <p:sldId id="266" r:id="rId23"/>
    <p:sldId id="274" r:id="rId24"/>
    <p:sldId id="275" r:id="rId25"/>
    <p:sldId id="283" r:id="rId26"/>
    <p:sldId id="284" r:id="rId27"/>
    <p:sldId id="282" r:id="rId2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04248B-1C02-4B0A-A2DE-DB5EBDB7C096}" type="datetimeFigureOut">
              <a:rPr lang="id-ID" smtClean="0"/>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04248B-1C02-4B0A-A2DE-DB5EBDB7C096}" type="datetimeFigureOut">
              <a:rPr lang="id-ID" smtClean="0"/>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04248B-1C02-4B0A-A2DE-DB5EBDB7C096}" type="datetimeFigureOut">
              <a:rPr lang="id-ID" smtClean="0"/>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04248B-1C02-4B0A-A2DE-DB5EBDB7C096}" type="datetimeFigureOut">
              <a:rPr lang="id-ID" smtClean="0"/>
              <a:t>21/09/2026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04248B-1C02-4B0A-A2DE-DB5EBDB7C096}" type="datetimeFigureOut">
              <a:rPr lang="id-ID" smtClean="0"/>
              <a:t>21/09/2026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76F3F508-ECA2-4998-BC38-AF688441A992}" type="slidenum">
              <a:rPr lang="id-ID" smtClean="0"/>
              <a:t>‹#›</a:t>
            </a:fld>
            <a:endParaRPr lang="id-ID"/>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B04248B-1C02-4B0A-A2DE-DB5EBDB7C096}" type="datetimeFigureOut">
              <a:rPr lang="id-ID" smtClean="0"/>
              <a:t>21/09/2026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04248B-1C02-4B0A-A2DE-DB5EBDB7C096}" type="datetimeFigureOut">
              <a:rPr lang="id-ID" smtClean="0"/>
              <a:t>21/09/2026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4248B-1C02-4B0A-A2DE-DB5EBDB7C096}" type="datetimeFigureOut">
              <a:rPr lang="id-ID" smtClean="0"/>
              <a:t>21/09/2026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04248B-1C02-4B0A-A2DE-DB5EBDB7C096}" type="datetimeFigureOut">
              <a:rPr lang="id-ID" smtClean="0"/>
              <a:t>21/09/2026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04248B-1C02-4B0A-A2DE-DB5EBDB7C096}" type="datetimeFigureOut">
              <a:rPr lang="id-ID" smtClean="0"/>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04248B-1C02-4B0A-A2DE-DB5EBDB7C096}" type="datetimeFigureOut">
              <a:rPr lang="id-ID" smtClean="0"/>
              <a:t>21/09/2026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76F3F508-ECA2-4998-BC38-AF688441A992}"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B04248B-1C02-4B0A-A2DE-DB5EBDB7C096}" type="datetimeFigureOut">
              <a:rPr lang="id-ID" smtClean="0"/>
              <a:t>21/09/2026</a:t>
            </a:fld>
            <a:endParaRPr lang="id-ID"/>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id-ID"/>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6F3F508-ECA2-4998-BC38-AF688441A992}" type="slidenum">
              <a:rPr lang="id-ID" smtClean="0"/>
              <a:t>‹#›</a:t>
            </a:fld>
            <a:endParaRPr lang="id-ID"/>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id-ID" dirty="0"/>
              <a:t>PENDAHULUAN</a:t>
            </a:r>
          </a:p>
        </p:txBody>
      </p:sp>
      <p:sp>
        <p:nvSpPr>
          <p:cNvPr id="3" name="Subtitle 2"/>
          <p:cNvSpPr>
            <a:spLocks noGrp="1"/>
          </p:cNvSpPr>
          <p:nvPr>
            <p:ph type="subTitle" idx="1"/>
          </p:nvPr>
        </p:nvSpPr>
        <p:spPr>
          <a:xfrm>
            <a:off x="1475656" y="3501008"/>
            <a:ext cx="6400800" cy="1752600"/>
          </a:xfrm>
        </p:spPr>
        <p:txBody>
          <a:bodyPr/>
          <a:lstStyle/>
          <a:p>
            <a:pPr algn="ctr"/>
            <a:r>
              <a:rPr lang="id-ID" dirty="0"/>
              <a:t>DIAH PRAMESTARI, ST.,MT</a:t>
            </a:r>
          </a:p>
        </p:txBody>
      </p:sp>
    </p:spTree>
    <p:extLst>
      <p:ext uri="{BB962C8B-B14F-4D97-AF65-F5344CB8AC3E}">
        <p14:creationId xmlns:p14="http://schemas.microsoft.com/office/powerpoint/2010/main" val="701287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a:t>
            </a:r>
          </a:p>
        </p:txBody>
      </p:sp>
      <p:sp>
        <p:nvSpPr>
          <p:cNvPr id="3" name="Content Placeholder 2"/>
          <p:cNvSpPr>
            <a:spLocks noGrp="1"/>
          </p:cNvSpPr>
          <p:nvPr>
            <p:ph idx="1"/>
          </p:nvPr>
        </p:nvSpPr>
        <p:spPr>
          <a:xfrm>
            <a:off x="457200" y="1412776"/>
            <a:ext cx="8229600" cy="5256584"/>
          </a:xfrm>
        </p:spPr>
        <p:txBody>
          <a:bodyPr>
            <a:normAutofit fontScale="40000" lnSpcReduction="20000"/>
          </a:bodyPr>
          <a:lstStyle/>
          <a:p>
            <a:pPr algn="just"/>
            <a:r>
              <a:rPr lang="id-ID" sz="6000" dirty="0"/>
              <a:t>Pada masa lalu</a:t>
            </a:r>
            <a:r>
              <a:rPr lang="nn-NO" sz="6000" dirty="0"/>
              <a:t>, produk</a:t>
            </a:r>
            <a:r>
              <a:rPr lang="id-ID" sz="6000" dirty="0"/>
              <a:t>-produk</a:t>
            </a:r>
            <a:r>
              <a:rPr lang="nn-NO" sz="6000" dirty="0"/>
              <a:t> yang cacat (yang bisa menyebabkan</a:t>
            </a:r>
            <a:r>
              <a:rPr lang="id-ID" sz="6000" dirty="0"/>
              <a:t> kecelakaan, kerusakan dan pencemaran) tidak menjadi masalah utama, yang terpenting bagaimana perusahaan bisa memproduksi dalam kuantitas yang banyak.</a:t>
            </a:r>
          </a:p>
          <a:p>
            <a:pPr algn="just"/>
            <a:r>
              <a:rPr lang="id-ID" sz="6000" dirty="0"/>
              <a:t>Pada </a:t>
            </a:r>
            <a:r>
              <a:rPr lang="sv-SE" sz="6000" dirty="0"/>
              <a:t>masa sekarang, sasaran produksi adalah menciptakan</a:t>
            </a:r>
            <a:r>
              <a:rPr lang="id-ID" sz="6000" dirty="0"/>
              <a:t> produksi yang laku di pasaran sehingga prioritasnya bergeser dari kuantitas ke kualitas</a:t>
            </a:r>
          </a:p>
          <a:p>
            <a:endParaRPr lang="id-ID" sz="3800" dirty="0"/>
          </a:p>
          <a:p>
            <a:r>
              <a:rPr lang="id-ID" sz="4200" dirty="0"/>
              <a:t> </a:t>
            </a:r>
            <a:r>
              <a:rPr lang="id-ID" sz="5000" b="1" dirty="0"/>
              <a:t>Unsur-unsur dalam menilai mutu :</a:t>
            </a:r>
          </a:p>
          <a:p>
            <a:pPr marL="0" indent="0">
              <a:buNone/>
            </a:pPr>
            <a:r>
              <a:rPr lang="id-ID" sz="5000" dirty="0"/>
              <a:t>	1. Harga yang wajar </a:t>
            </a:r>
          </a:p>
          <a:p>
            <a:pPr marL="0" indent="0">
              <a:buNone/>
            </a:pPr>
            <a:r>
              <a:rPr lang="id-ID" sz="5000" dirty="0"/>
              <a:t>	</a:t>
            </a:r>
            <a:r>
              <a:rPr lang="sv-SE" sz="5000" dirty="0"/>
              <a:t>2. Ekonomi </a:t>
            </a:r>
          </a:p>
          <a:p>
            <a:pPr marL="0" indent="0">
              <a:buNone/>
            </a:pPr>
            <a:r>
              <a:rPr lang="id-ID" sz="5000" dirty="0"/>
              <a:t>	</a:t>
            </a:r>
            <a:r>
              <a:rPr lang="da-DK" sz="5000" dirty="0"/>
              <a:t>3. Awet</a:t>
            </a:r>
          </a:p>
          <a:p>
            <a:pPr marL="0" indent="0">
              <a:buNone/>
            </a:pPr>
            <a:r>
              <a:rPr lang="id-ID" sz="5000" dirty="0"/>
              <a:t>	4. Aman</a:t>
            </a:r>
          </a:p>
          <a:p>
            <a:pPr marL="0" indent="0">
              <a:buNone/>
            </a:pPr>
            <a:r>
              <a:rPr lang="id-ID" sz="5000" dirty="0"/>
              <a:t>	5. Mudah digunakan</a:t>
            </a:r>
          </a:p>
          <a:p>
            <a:pPr marL="0" indent="0">
              <a:buNone/>
            </a:pPr>
            <a:r>
              <a:rPr lang="id-ID" sz="5000" dirty="0"/>
              <a:t>	6. Mudah diproduksi</a:t>
            </a:r>
          </a:p>
          <a:p>
            <a:pPr marL="0" indent="0">
              <a:buNone/>
            </a:pPr>
            <a:r>
              <a:rPr lang="id-ID" sz="3800" dirty="0"/>
              <a:t>	</a:t>
            </a:r>
          </a:p>
          <a:p>
            <a:r>
              <a:rPr lang="id-ID" dirty="0"/>
              <a:t> </a:t>
            </a:r>
          </a:p>
        </p:txBody>
      </p:sp>
    </p:spTree>
    <p:extLst>
      <p:ext uri="{BB962C8B-B14F-4D97-AF65-F5344CB8AC3E}">
        <p14:creationId xmlns:p14="http://schemas.microsoft.com/office/powerpoint/2010/main" val="13213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(2)</a:t>
            </a:r>
          </a:p>
        </p:txBody>
      </p:sp>
      <p:sp>
        <p:nvSpPr>
          <p:cNvPr id="3" name="Content Placeholder 2"/>
          <p:cNvSpPr>
            <a:spLocks noGrp="1"/>
          </p:cNvSpPr>
          <p:nvPr>
            <p:ph idx="1"/>
          </p:nvPr>
        </p:nvSpPr>
        <p:spPr/>
        <p:txBody>
          <a:bodyPr>
            <a:normAutofit lnSpcReduction="10000"/>
          </a:bodyPr>
          <a:lstStyle/>
          <a:p>
            <a:r>
              <a:rPr lang="id-ID" dirty="0"/>
              <a:t>Produk atau jasa yang berkualitas adalah :</a:t>
            </a:r>
          </a:p>
          <a:p>
            <a:pPr lvl="1"/>
            <a:r>
              <a:rPr lang="id-ID" dirty="0"/>
              <a:t>Bila produk atau jasa tersebut memenuhi atau bahkan </a:t>
            </a:r>
            <a:r>
              <a:rPr lang="fi-FI" dirty="0"/>
              <a:t>melampaui harapan konsumen bukan saja satu kali tetapi</a:t>
            </a:r>
            <a:r>
              <a:rPr lang="id-ID" dirty="0"/>
              <a:t> berulangkali.</a:t>
            </a:r>
          </a:p>
          <a:p>
            <a:pPr lvl="1"/>
            <a:r>
              <a:rPr lang="id-ID" dirty="0"/>
              <a:t>Memberikan kepuasan kepada pelanggan</a:t>
            </a:r>
          </a:p>
          <a:p>
            <a:pPr lvl="1"/>
            <a:endParaRPr lang="id-ID" dirty="0"/>
          </a:p>
          <a:p>
            <a:r>
              <a:rPr lang="id-ID" b="1" dirty="0"/>
              <a:t>MENGAPA KUALITAS DIPERLUKAN :</a:t>
            </a:r>
          </a:p>
          <a:p>
            <a:pPr marL="442913" indent="-266700">
              <a:buNone/>
            </a:pPr>
            <a:r>
              <a:rPr lang="id-ID" dirty="0"/>
              <a:t>1.Konsumen menjadi lebih canggih dalam selera dan pilihan</a:t>
            </a:r>
          </a:p>
          <a:p>
            <a:pPr marL="176213" indent="0">
              <a:buNone/>
            </a:pPr>
            <a:r>
              <a:rPr lang="id-ID" dirty="0"/>
              <a:t>2.Kompetisi persaingan menjadi lebih ketat dan canggih</a:t>
            </a:r>
          </a:p>
          <a:p>
            <a:pPr marL="442913" indent="-266700">
              <a:buNone/>
            </a:pPr>
            <a:r>
              <a:rPr lang="id-ID" dirty="0"/>
              <a:t>3.Kenaikan biaya yang hanya dapat diatasi lewat </a:t>
            </a:r>
            <a:r>
              <a:rPr lang="fi-FI" dirty="0"/>
              <a:t>perbaikan kualitas proses dan peningkatan</a:t>
            </a:r>
            <a:r>
              <a:rPr lang="id-ID" dirty="0"/>
              <a:t> produktivitas tanpa henti</a:t>
            </a:r>
          </a:p>
          <a:p>
            <a:pPr marL="176213" indent="0">
              <a:buNone/>
            </a:pPr>
            <a:r>
              <a:rPr lang="id-ID" dirty="0"/>
              <a:t>4.Krisis.</a:t>
            </a:r>
          </a:p>
        </p:txBody>
      </p:sp>
    </p:spTree>
    <p:extLst>
      <p:ext uri="{BB962C8B-B14F-4D97-AF65-F5344CB8AC3E}">
        <p14:creationId xmlns:p14="http://schemas.microsoft.com/office/powerpoint/2010/main" val="1771239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PENDAHULUAN (3)</a:t>
            </a:r>
          </a:p>
        </p:txBody>
      </p:sp>
      <p:sp>
        <p:nvSpPr>
          <p:cNvPr id="3" name="Content Placeholder 2"/>
          <p:cNvSpPr>
            <a:spLocks noGrp="1"/>
          </p:cNvSpPr>
          <p:nvPr>
            <p:ph idx="1"/>
          </p:nvPr>
        </p:nvSpPr>
        <p:spPr>
          <a:xfrm>
            <a:off x="457200" y="1600200"/>
            <a:ext cx="8435280" cy="4997152"/>
          </a:xfrm>
        </p:spPr>
        <p:txBody>
          <a:bodyPr>
            <a:normAutofit fontScale="92500" lnSpcReduction="20000"/>
          </a:bodyPr>
          <a:lstStyle/>
          <a:p>
            <a:r>
              <a:rPr lang="id-ID" b="1" dirty="0"/>
              <a:t>CARA MEMUASKAN PELANGGAN :</a:t>
            </a:r>
          </a:p>
          <a:p>
            <a:pPr marL="176213" indent="0">
              <a:buNone/>
            </a:pPr>
            <a:r>
              <a:rPr lang="en-US" dirty="0"/>
              <a:t>1. Product </a:t>
            </a:r>
            <a:r>
              <a:rPr lang="en-US" dirty="0" err="1"/>
              <a:t>bermutu</a:t>
            </a:r>
            <a:r>
              <a:rPr lang="en-US" dirty="0"/>
              <a:t> (Quality Product) – Q</a:t>
            </a:r>
          </a:p>
          <a:p>
            <a:pPr marL="182563" indent="-6350">
              <a:buNone/>
            </a:pPr>
            <a:r>
              <a:rPr lang="en-US" dirty="0"/>
              <a:t>2. </a:t>
            </a:r>
            <a:r>
              <a:rPr lang="en-US" dirty="0" err="1"/>
              <a:t>Biaya</a:t>
            </a:r>
            <a:r>
              <a:rPr lang="en-US" dirty="0"/>
              <a:t> yang </a:t>
            </a:r>
            <a:r>
              <a:rPr lang="en-US" dirty="0" err="1"/>
              <a:t>lebih</a:t>
            </a:r>
            <a:r>
              <a:rPr lang="en-US" dirty="0"/>
              <a:t> </a:t>
            </a:r>
            <a:r>
              <a:rPr lang="en-US" dirty="0" err="1"/>
              <a:t>rendah</a:t>
            </a:r>
            <a:r>
              <a:rPr lang="en-US" dirty="0"/>
              <a:t> (Lower cost) – C</a:t>
            </a:r>
          </a:p>
          <a:p>
            <a:pPr marL="182563" indent="-6350">
              <a:buNone/>
            </a:pPr>
            <a:r>
              <a:rPr lang="en-US" dirty="0"/>
              <a:t>3. </a:t>
            </a:r>
            <a:r>
              <a:rPr lang="en-US" dirty="0" err="1"/>
              <a:t>Tepat</a:t>
            </a:r>
            <a:r>
              <a:rPr lang="en-US" dirty="0"/>
              <a:t> </a:t>
            </a:r>
            <a:r>
              <a:rPr lang="en-US" dirty="0" err="1"/>
              <a:t>waktu</a:t>
            </a:r>
            <a:r>
              <a:rPr lang="en-US" dirty="0"/>
              <a:t> (On time delivery) – D</a:t>
            </a:r>
            <a:endParaRPr lang="id-ID" dirty="0"/>
          </a:p>
          <a:p>
            <a:pPr marL="182563" indent="-6350">
              <a:buNone/>
            </a:pPr>
            <a:endParaRPr lang="id-ID" sz="800" dirty="0"/>
          </a:p>
          <a:p>
            <a:pPr marL="182563" indent="-6350">
              <a:buNone/>
            </a:pPr>
            <a:endParaRPr lang="id-ID" sz="800" dirty="0"/>
          </a:p>
          <a:p>
            <a:r>
              <a:rPr lang="fr-FR" sz="1400" dirty="0"/>
              <a:t> </a:t>
            </a:r>
            <a:r>
              <a:rPr lang="fr-FR" dirty="0"/>
              <a:t>ASQ – “</a:t>
            </a:r>
            <a:r>
              <a:rPr lang="fr-FR" dirty="0" err="1"/>
              <a:t>Kualitas</a:t>
            </a:r>
            <a:r>
              <a:rPr lang="fr-FR" dirty="0"/>
              <a:t> </a:t>
            </a:r>
            <a:r>
              <a:rPr lang="fr-FR" dirty="0" err="1"/>
              <a:t>adalah</a:t>
            </a:r>
            <a:r>
              <a:rPr lang="fr-FR" dirty="0"/>
              <a:t> </a:t>
            </a:r>
            <a:r>
              <a:rPr lang="fr-FR" dirty="0" err="1"/>
              <a:t>suatu</a:t>
            </a:r>
            <a:r>
              <a:rPr lang="fr-FR" dirty="0"/>
              <a:t> </a:t>
            </a:r>
            <a:r>
              <a:rPr lang="fr-FR" dirty="0" err="1"/>
              <a:t>terminologi</a:t>
            </a:r>
            <a:r>
              <a:rPr lang="fr-FR" dirty="0"/>
              <a:t> yang</a:t>
            </a:r>
            <a:r>
              <a:rPr lang="id-ID" dirty="0"/>
              <a:t> bersifat subjektif, masing-masing orang memiliki definisinya sendiri”</a:t>
            </a:r>
          </a:p>
          <a:p>
            <a:pPr marL="0" indent="0">
              <a:buNone/>
            </a:pPr>
            <a:endParaRPr lang="id-ID" dirty="0"/>
          </a:p>
          <a:p>
            <a:r>
              <a:rPr lang="id-ID" sz="1400" b="1" i="1" dirty="0"/>
              <a:t> </a:t>
            </a:r>
            <a:r>
              <a:rPr lang="id-ID" b="1" i="1" dirty="0"/>
              <a:t>Berikan definisi kualitas menurut anda sendiri!</a:t>
            </a:r>
          </a:p>
          <a:p>
            <a:pPr marL="0" indent="0">
              <a:buNone/>
            </a:pPr>
            <a:endParaRPr lang="id-ID" dirty="0"/>
          </a:p>
          <a:p>
            <a:r>
              <a:rPr lang="id-ID" sz="1400" dirty="0"/>
              <a:t> </a:t>
            </a:r>
            <a:r>
              <a:rPr lang="id-ID" dirty="0"/>
              <a:t>Pengertian kualitas secara teknis:</a:t>
            </a:r>
          </a:p>
          <a:p>
            <a:pPr marL="530225" indent="-265113"/>
            <a:r>
              <a:rPr lang="id-ID" dirty="0"/>
              <a:t>Karakteristik suatu produk atau pelayanan yang lahir dari   kemampuannya untuk memenuhi kebutuhan yang dinyatakan baik secara ekplisit atau tersamar</a:t>
            </a:r>
          </a:p>
          <a:p>
            <a:pPr lvl="1"/>
            <a:r>
              <a:rPr lang="id-ID" sz="2400" dirty="0"/>
              <a:t> Suatu produk atau jasa yang bebas dari kekurangan</a:t>
            </a:r>
          </a:p>
          <a:p>
            <a:endParaRPr lang="id-ID" dirty="0"/>
          </a:p>
        </p:txBody>
      </p:sp>
    </p:spTree>
    <p:extLst>
      <p:ext uri="{BB962C8B-B14F-4D97-AF65-F5344CB8AC3E}">
        <p14:creationId xmlns:p14="http://schemas.microsoft.com/office/powerpoint/2010/main" val="2450895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DEFINISI MUTU</a:t>
            </a:r>
          </a:p>
        </p:txBody>
      </p:sp>
      <p:sp>
        <p:nvSpPr>
          <p:cNvPr id="3" name="Content Placeholder 2"/>
          <p:cNvSpPr>
            <a:spLocks noGrp="1"/>
          </p:cNvSpPr>
          <p:nvPr>
            <p:ph idx="1"/>
          </p:nvPr>
        </p:nvSpPr>
        <p:spPr/>
        <p:txBody>
          <a:bodyPr>
            <a:normAutofit/>
          </a:bodyPr>
          <a:lstStyle/>
          <a:p>
            <a:pPr algn="just"/>
            <a:r>
              <a:rPr lang="en-US" b="1" dirty="0"/>
              <a:t>JURAN</a:t>
            </a:r>
            <a:r>
              <a:rPr lang="en-US" dirty="0"/>
              <a:t> </a:t>
            </a:r>
            <a:r>
              <a:rPr lang="id-ID" dirty="0"/>
              <a:t>(1962) </a:t>
            </a:r>
            <a:r>
              <a:rPr lang="en-US" dirty="0"/>
              <a:t>: </a:t>
            </a:r>
            <a:r>
              <a:rPr lang="id-ID" dirty="0"/>
              <a:t>“Kualitas adalah kesesuaian dengan tujuan atau manfaatnya </a:t>
            </a:r>
          </a:p>
          <a:p>
            <a:pPr algn="just"/>
            <a:r>
              <a:rPr lang="en-US" b="1" dirty="0"/>
              <a:t>CROSBY</a:t>
            </a:r>
            <a:r>
              <a:rPr lang="id-ID" b="1" dirty="0"/>
              <a:t> </a:t>
            </a:r>
            <a:r>
              <a:rPr lang="id-ID" dirty="0"/>
              <a:t>(1979)</a:t>
            </a:r>
            <a:r>
              <a:rPr lang="en-US" dirty="0"/>
              <a:t> : </a:t>
            </a:r>
            <a:r>
              <a:rPr lang="id-ID" dirty="0"/>
              <a:t>“Kualitas adalah kesesuaian dengan kebutuhan yang meliputi </a:t>
            </a:r>
            <a:r>
              <a:rPr lang="id-ID" i="1" dirty="0"/>
              <a:t>availability, delivery, reliability, maintainability dan cost effectiviness</a:t>
            </a:r>
            <a:r>
              <a:rPr lang="id-ID" dirty="0"/>
              <a:t>”. </a:t>
            </a:r>
          </a:p>
          <a:p>
            <a:pPr algn="just"/>
            <a:r>
              <a:rPr lang="en-US" b="1" dirty="0"/>
              <a:t>DEMING</a:t>
            </a:r>
            <a:r>
              <a:rPr lang="en-US" dirty="0"/>
              <a:t> </a:t>
            </a:r>
            <a:r>
              <a:rPr lang="id-ID" dirty="0"/>
              <a:t>(1982)</a:t>
            </a:r>
            <a:r>
              <a:rPr lang="en-US" dirty="0"/>
              <a:t>: </a:t>
            </a:r>
            <a:r>
              <a:rPr lang="sv-SE" dirty="0"/>
              <a:t>“Kualitas harus bertujuan memenuhi kebutuhan pelanggan sekarang dan di masa mendatang”. </a:t>
            </a:r>
            <a:endParaRPr lang="en-US" dirty="0"/>
          </a:p>
          <a:p>
            <a:pPr algn="just"/>
            <a:r>
              <a:rPr lang="en-US" b="1" dirty="0"/>
              <a:t>FEIGENBAUM</a:t>
            </a:r>
            <a:r>
              <a:rPr lang="en-US" dirty="0"/>
              <a:t> </a:t>
            </a:r>
            <a:r>
              <a:rPr lang="id-ID" dirty="0"/>
              <a:t>(1991) </a:t>
            </a:r>
            <a:r>
              <a:rPr lang="en-US" dirty="0"/>
              <a:t>: </a:t>
            </a:r>
            <a:r>
              <a:rPr lang="id-ID" dirty="0"/>
              <a:t>“Kualitas merupakan keseluruhan karakteristik produk dan jasa yang meliputi </a:t>
            </a:r>
            <a:r>
              <a:rPr lang="id-ID" i="1" dirty="0"/>
              <a:t>marketing, engineering, manufacture </a:t>
            </a:r>
            <a:r>
              <a:rPr lang="id-ID" dirty="0"/>
              <a:t>dan </a:t>
            </a:r>
            <a:r>
              <a:rPr lang="id-ID" i="1" dirty="0"/>
              <a:t>maintenance</a:t>
            </a:r>
            <a:r>
              <a:rPr lang="id-ID" dirty="0"/>
              <a:t>, di mana produk dan jasa tersebut dalam pemakaiannya akan sesuai dengan kebutuhan dan harapan pelanggan”. </a:t>
            </a:r>
          </a:p>
          <a:p>
            <a:pPr marL="0" indent="0">
              <a:lnSpc>
                <a:spcPct val="80000"/>
              </a:lnSpc>
              <a:buClr>
                <a:schemeClr val="tx1"/>
              </a:buClr>
              <a:buNone/>
              <a:defRPr/>
            </a:pPr>
            <a:endParaRPr lang="en-US" dirty="0"/>
          </a:p>
          <a:p>
            <a:endParaRPr lang="id-ID" dirty="0"/>
          </a:p>
        </p:txBody>
      </p:sp>
    </p:spTree>
    <p:extLst>
      <p:ext uri="{BB962C8B-B14F-4D97-AF65-F5344CB8AC3E}">
        <p14:creationId xmlns:p14="http://schemas.microsoft.com/office/powerpoint/2010/main" val="1540613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DEFINISI MUTU (2)</a:t>
            </a:r>
          </a:p>
        </p:txBody>
      </p:sp>
      <p:sp>
        <p:nvSpPr>
          <p:cNvPr id="3" name="Content Placeholder 2"/>
          <p:cNvSpPr>
            <a:spLocks noGrp="1"/>
          </p:cNvSpPr>
          <p:nvPr>
            <p:ph idx="1"/>
          </p:nvPr>
        </p:nvSpPr>
        <p:spPr/>
        <p:txBody>
          <a:bodyPr>
            <a:normAutofit fontScale="85000" lnSpcReduction="20000"/>
          </a:bodyPr>
          <a:lstStyle/>
          <a:p>
            <a:r>
              <a:rPr lang="id-ID" b="1" dirty="0"/>
              <a:t>SCHERKENBACH</a:t>
            </a:r>
            <a:r>
              <a:rPr lang="id-ID" dirty="0"/>
              <a:t> (1991) :  “Kualitas ditentukan oleh pelanggan-pelanggan menginginkan produk dan jasa yang sesuai dengan kebutuhan dan harapannya pada suatu tingkat harga tertentu yang menunjukan nilai produk tersebut”.</a:t>
            </a:r>
          </a:p>
          <a:p>
            <a:r>
              <a:rPr lang="id-ID" b="1" dirty="0"/>
              <a:t>ELLIOT</a:t>
            </a:r>
            <a:r>
              <a:rPr lang="id-ID" dirty="0"/>
              <a:t> (1993) </a:t>
            </a:r>
            <a:r>
              <a:rPr lang="sv-SE" dirty="0"/>
              <a:t> : “Kualitas adalah sesuatu yang berbeda untuk orang yang berbeda dan tergantung pada waktu dan tempat, atau dikatakan sesuai dengan tujuan”.</a:t>
            </a:r>
            <a:endParaRPr lang="id-ID" dirty="0"/>
          </a:p>
          <a:p>
            <a:r>
              <a:rPr lang="id-ID" b="1" dirty="0"/>
              <a:t>GOETCH DAN DAVIS </a:t>
            </a:r>
            <a:r>
              <a:rPr lang="id-ID" dirty="0"/>
              <a:t>(1995) : “Kualitas adalah suatu kondisi dinamis yang berkaitan dengan produk, pelayanan, orang, proses dan lingkungan yang memenuhi atau melebihi apa yang diharapkan”. </a:t>
            </a:r>
          </a:p>
          <a:p>
            <a:r>
              <a:rPr lang="id-ID" dirty="0"/>
              <a:t>Perbendaharaan istilah ISO 8402 dan dari standar Nasional Indonesia (SNI 19- 8402-1991) : “Kualitas adalah keseluruhan ciri dan karakteristik produk atau jasa yang kemampuannya dapat memuaskan kebutuhan, baik yang dinyatakan secara tegas maupun tersamar. Istilah kebutuhan diartikan sebagai spesifikasi yang tercantum dalam kontrak maupun kriteria-kriteria yang harus didefinisikan terlebih dahulu. </a:t>
            </a:r>
          </a:p>
          <a:p>
            <a:endParaRPr lang="id-ID" dirty="0"/>
          </a:p>
        </p:txBody>
      </p:sp>
    </p:spTree>
    <p:extLst>
      <p:ext uri="{BB962C8B-B14F-4D97-AF65-F5344CB8AC3E}">
        <p14:creationId xmlns:p14="http://schemas.microsoft.com/office/powerpoint/2010/main" val="2082349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a:t>
            </a:r>
          </a:p>
        </p:txBody>
      </p:sp>
      <p:sp>
        <p:nvSpPr>
          <p:cNvPr id="3" name="Content Placeholder 2"/>
          <p:cNvSpPr>
            <a:spLocks noGrp="1"/>
          </p:cNvSpPr>
          <p:nvPr>
            <p:ph idx="1"/>
          </p:nvPr>
        </p:nvSpPr>
        <p:spPr>
          <a:xfrm>
            <a:off x="457200" y="1600200"/>
            <a:ext cx="8507288" cy="4876800"/>
          </a:xfrm>
        </p:spPr>
        <p:txBody>
          <a:bodyPr>
            <a:normAutofit/>
          </a:bodyPr>
          <a:lstStyle/>
          <a:p>
            <a:r>
              <a:rPr lang="fi-FI" b="1" dirty="0"/>
              <a:t>Kualitas memerlukan suatu proses perbaikan</a:t>
            </a:r>
            <a:r>
              <a:rPr lang="id-ID" b="1" dirty="0"/>
              <a:t> yang terus-menerus </a:t>
            </a:r>
            <a:r>
              <a:rPr lang="id-ID" dirty="0"/>
              <a:t>(</a:t>
            </a:r>
            <a:r>
              <a:rPr lang="id-ID" i="1" dirty="0"/>
              <a:t>continuous improvement </a:t>
            </a:r>
            <a:r>
              <a:rPr lang="sv-SE" i="1" dirty="0"/>
              <a:t>process</a:t>
            </a:r>
            <a:r>
              <a:rPr lang="sv-SE" dirty="0"/>
              <a:t>) yang dapat diukur dengan dukungan</a:t>
            </a:r>
            <a:r>
              <a:rPr lang="id-ID" dirty="0"/>
              <a:t> manajemen, karyawan, dan pemerintah</a:t>
            </a:r>
          </a:p>
          <a:p>
            <a:r>
              <a:rPr lang="id-ID" dirty="0"/>
              <a:t> </a:t>
            </a:r>
            <a:r>
              <a:rPr lang="id-ID" b="1" dirty="0"/>
              <a:t>Konsep kualitas harus bersifat menyeluruh, baik produk maupun prosesnya.</a:t>
            </a:r>
          </a:p>
          <a:p>
            <a:r>
              <a:rPr lang="id-ID" dirty="0"/>
              <a:t> </a:t>
            </a:r>
            <a:r>
              <a:rPr lang="id-ID" b="1" dirty="0"/>
              <a:t>Kualitas produk </a:t>
            </a:r>
            <a:r>
              <a:rPr lang="id-ID" dirty="0"/>
              <a:t>meliputi kualitas bahan baku dan barang jadi</a:t>
            </a:r>
          </a:p>
          <a:p>
            <a:r>
              <a:rPr lang="id-ID" dirty="0"/>
              <a:t> </a:t>
            </a:r>
            <a:r>
              <a:rPr lang="id-ID" b="1" dirty="0"/>
              <a:t>Kualitas proses </a:t>
            </a:r>
            <a:r>
              <a:rPr lang="id-ID" dirty="0"/>
              <a:t>meliputi kualitas segala sesuatu yang ber-hubungan dengan proses produksi </a:t>
            </a:r>
            <a:r>
              <a:rPr lang="fi-FI" dirty="0"/>
              <a:t>perusahaan manufaktur dan proses penyediaan jasa</a:t>
            </a:r>
            <a:r>
              <a:rPr lang="id-ID" dirty="0"/>
              <a:t> </a:t>
            </a:r>
            <a:r>
              <a:rPr lang="fi-FI" dirty="0"/>
              <a:t>atau pelayanan bagi perusahaan jasa</a:t>
            </a:r>
            <a:endParaRPr lang="id-ID" dirty="0"/>
          </a:p>
        </p:txBody>
      </p:sp>
    </p:spTree>
    <p:extLst>
      <p:ext uri="{BB962C8B-B14F-4D97-AF65-F5344CB8AC3E}">
        <p14:creationId xmlns:p14="http://schemas.microsoft.com/office/powerpoint/2010/main" val="447096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MANUFAKTUR</a:t>
            </a:r>
          </a:p>
        </p:txBody>
      </p:sp>
      <p:sp>
        <p:nvSpPr>
          <p:cNvPr id="3" name="Content Placeholder 2"/>
          <p:cNvSpPr>
            <a:spLocks noGrp="1"/>
          </p:cNvSpPr>
          <p:nvPr>
            <p:ph idx="1"/>
          </p:nvPr>
        </p:nvSpPr>
        <p:spPr/>
        <p:txBody>
          <a:bodyPr/>
          <a:lstStyle/>
          <a:p>
            <a:pPr marL="0" indent="0" algn="just">
              <a:buNone/>
            </a:pPr>
            <a:r>
              <a:rPr lang="id-ID" sz="2800" dirty="0"/>
              <a:t>Menurut Garvin (1996), dimensi kualitas untuk industri manufaktur meliputi : </a:t>
            </a:r>
          </a:p>
          <a:p>
            <a:pPr algn="just"/>
            <a:r>
              <a:rPr lang="id-ID" i="1" dirty="0"/>
              <a:t>Performance</a:t>
            </a:r>
          </a:p>
          <a:p>
            <a:pPr algn="just"/>
            <a:r>
              <a:rPr lang="id-ID" i="1" dirty="0"/>
              <a:t>Feature</a:t>
            </a:r>
          </a:p>
          <a:p>
            <a:pPr algn="just"/>
            <a:r>
              <a:rPr lang="id-ID" i="1" dirty="0"/>
              <a:t>Reliability</a:t>
            </a:r>
          </a:p>
          <a:p>
            <a:pPr algn="just"/>
            <a:r>
              <a:rPr lang="id-ID" i="1" dirty="0"/>
              <a:t>Conformance</a:t>
            </a:r>
          </a:p>
          <a:p>
            <a:pPr algn="just"/>
            <a:r>
              <a:rPr lang="id-ID" i="1" dirty="0"/>
              <a:t>Durability</a:t>
            </a:r>
          </a:p>
          <a:p>
            <a:pPr algn="just"/>
            <a:r>
              <a:rPr lang="id-ID" i="1" dirty="0"/>
              <a:t>Serviceability</a:t>
            </a:r>
          </a:p>
          <a:p>
            <a:pPr algn="just"/>
            <a:r>
              <a:rPr lang="id-ID" i="1" dirty="0"/>
              <a:t>Aesthetic</a:t>
            </a:r>
          </a:p>
          <a:p>
            <a:pPr algn="just"/>
            <a:r>
              <a:rPr lang="id-ID" i="1" dirty="0"/>
              <a:t>Perception</a:t>
            </a:r>
            <a:endParaRPr lang="en-US" i="1" dirty="0"/>
          </a:p>
        </p:txBody>
      </p:sp>
    </p:spTree>
    <p:extLst>
      <p:ext uri="{BB962C8B-B14F-4D97-AF65-F5344CB8AC3E}">
        <p14:creationId xmlns:p14="http://schemas.microsoft.com/office/powerpoint/2010/main" val="35098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(2)</a:t>
            </a:r>
          </a:p>
        </p:txBody>
      </p:sp>
      <p:sp>
        <p:nvSpPr>
          <p:cNvPr id="3" name="Content Placeholder 2"/>
          <p:cNvSpPr>
            <a:spLocks noGrp="1"/>
          </p:cNvSpPr>
          <p:nvPr>
            <p:ph idx="1"/>
          </p:nvPr>
        </p:nvSpPr>
        <p:spPr/>
        <p:txBody>
          <a:bodyPr>
            <a:normAutofit lnSpcReduction="10000"/>
          </a:bodyPr>
          <a:lstStyle/>
          <a:p>
            <a:pPr algn="just"/>
            <a:r>
              <a:rPr lang="id-ID" i="1" dirty="0"/>
              <a:t>Performance</a:t>
            </a:r>
          </a:p>
          <a:p>
            <a:pPr lvl="1" algn="just"/>
            <a:r>
              <a:rPr lang="id-ID" dirty="0"/>
              <a:t>Kesesuaian produk dengan fungsi utama produk itu sendiri atau karakteristik operasi dari suatu produk</a:t>
            </a:r>
          </a:p>
          <a:p>
            <a:pPr algn="just"/>
            <a:r>
              <a:rPr lang="id-ID" i="1" dirty="0"/>
              <a:t>Feature</a:t>
            </a:r>
          </a:p>
          <a:p>
            <a:pPr lvl="1" algn="just"/>
            <a:r>
              <a:rPr lang="id-ID" dirty="0"/>
              <a:t>Ciri khas produk yang membedakan dari produk lain yang merupakan karakteristik pelengkap dan mampu menimbulkan kesan yang baik bagi pelanggan</a:t>
            </a:r>
          </a:p>
          <a:p>
            <a:pPr algn="just"/>
            <a:r>
              <a:rPr lang="id-ID" i="1" dirty="0"/>
              <a:t>Reliability</a:t>
            </a:r>
          </a:p>
          <a:p>
            <a:pPr lvl="1" algn="just"/>
            <a:r>
              <a:rPr lang="id-ID" dirty="0"/>
              <a:t>Kepercayaan pelanggan terhadap produk karena kehandalannya atau karena kemungkinan kerusakan yang rendah</a:t>
            </a:r>
          </a:p>
          <a:p>
            <a:pPr algn="just"/>
            <a:r>
              <a:rPr lang="id-ID" i="1" dirty="0"/>
              <a:t>Conformance</a:t>
            </a:r>
          </a:p>
          <a:p>
            <a:pPr lvl="1" algn="just"/>
            <a:r>
              <a:rPr lang="id-ID" dirty="0"/>
              <a:t>Kesesuaian produk dengan syarat atau ukuran tertentu atau sejauh mana karakteristik desain dan operasi memenuhi standar yang telah ditetapkan</a:t>
            </a:r>
          </a:p>
          <a:p>
            <a:endParaRPr lang="id-ID" dirty="0"/>
          </a:p>
        </p:txBody>
      </p:sp>
    </p:spTree>
    <p:extLst>
      <p:ext uri="{BB962C8B-B14F-4D97-AF65-F5344CB8AC3E}">
        <p14:creationId xmlns:p14="http://schemas.microsoft.com/office/powerpoint/2010/main" val="3682814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(3)</a:t>
            </a:r>
          </a:p>
        </p:txBody>
      </p:sp>
      <p:sp>
        <p:nvSpPr>
          <p:cNvPr id="3" name="Content Placeholder 2"/>
          <p:cNvSpPr>
            <a:spLocks noGrp="1"/>
          </p:cNvSpPr>
          <p:nvPr>
            <p:ph idx="1"/>
          </p:nvPr>
        </p:nvSpPr>
        <p:spPr/>
        <p:txBody>
          <a:bodyPr>
            <a:normAutofit fontScale="92500" lnSpcReduction="10000"/>
          </a:bodyPr>
          <a:lstStyle/>
          <a:p>
            <a:pPr algn="just"/>
            <a:r>
              <a:rPr lang="id-ID" i="1" dirty="0"/>
              <a:t>Durability</a:t>
            </a:r>
          </a:p>
          <a:p>
            <a:pPr lvl="1" algn="just"/>
            <a:r>
              <a:rPr lang="id-ID" dirty="0"/>
              <a:t>Tingkat ketahanan produk atau umur produk</a:t>
            </a:r>
          </a:p>
          <a:p>
            <a:pPr algn="just"/>
            <a:r>
              <a:rPr lang="id-ID" i="1" dirty="0"/>
              <a:t>Serviceability</a:t>
            </a:r>
          </a:p>
          <a:p>
            <a:pPr lvl="1" algn="just"/>
            <a:r>
              <a:rPr lang="id-ID" dirty="0"/>
              <a:t>Kemudahan produk itu bila akan diperbaiki atau kemudahan memperoleh komponen produk tersebut</a:t>
            </a:r>
          </a:p>
          <a:p>
            <a:pPr algn="just"/>
            <a:r>
              <a:rPr lang="id-ID" i="1" dirty="0"/>
              <a:t>Aesthetic</a:t>
            </a:r>
          </a:p>
          <a:p>
            <a:pPr lvl="1" algn="just"/>
            <a:r>
              <a:rPr lang="id-ID" dirty="0"/>
              <a:t>Keindahan atau daya tarik produk tersebut</a:t>
            </a:r>
          </a:p>
          <a:p>
            <a:pPr algn="just"/>
            <a:r>
              <a:rPr lang="id-ID" i="1" dirty="0"/>
              <a:t>Perception</a:t>
            </a:r>
          </a:p>
          <a:p>
            <a:pPr lvl="1" algn="just"/>
            <a:r>
              <a:rPr lang="id-ID" i="1" dirty="0"/>
              <a:t>Fanatisme konsumen akan merk suatu produk tertentu karena citra atau reputasi produk itu sendiri</a:t>
            </a:r>
          </a:p>
          <a:p>
            <a:pPr lvl="1" algn="just"/>
            <a:endParaRPr lang="en-US" i="1" dirty="0"/>
          </a:p>
          <a:p>
            <a:r>
              <a:rPr lang="id-ID" sz="2600" b="1" i="1" dirty="0"/>
              <a:t>Kualitas pada industri manufaktur selain menekankan pada PRODUK yang dihasilkan, juga perlu diperhatikan kualitas pada PROSES PRODUKSI</a:t>
            </a:r>
          </a:p>
        </p:txBody>
      </p:sp>
    </p:spTree>
    <p:extLst>
      <p:ext uri="{BB962C8B-B14F-4D97-AF65-F5344CB8AC3E}">
        <p14:creationId xmlns:p14="http://schemas.microsoft.com/office/powerpoint/2010/main" val="6630814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(4)</a:t>
            </a:r>
          </a:p>
        </p:txBody>
      </p:sp>
      <p:sp>
        <p:nvSpPr>
          <p:cNvPr id="3" name="Content Placeholder 2"/>
          <p:cNvSpPr>
            <a:spLocks noGrp="1"/>
          </p:cNvSpPr>
          <p:nvPr>
            <p:ph idx="1"/>
          </p:nvPr>
        </p:nvSpPr>
        <p:spPr/>
        <p:txBody>
          <a:bodyPr/>
          <a:lstStyle/>
          <a:p>
            <a:endParaRPr lang="id-ID" dirty="0"/>
          </a:p>
        </p:txBody>
      </p:sp>
      <p:pic>
        <p:nvPicPr>
          <p:cNvPr id="1026" name="Picture 2" descr="Performance&#10;&#10;Perceived&#10;quality&#10;&#10;Features&#10;&#10;Aesthetics&#10;&#10;Reliability&#10;&#10;Serviceability&#10;&#10;Conformance&#10;&#10;Durability&#10;&#10;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8280920" cy="5256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5541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(5)</a:t>
            </a:r>
          </a:p>
        </p:txBody>
      </p:sp>
      <p:sp>
        <p:nvSpPr>
          <p:cNvPr id="3" name="Content Placeholder 2"/>
          <p:cNvSpPr>
            <a:spLocks noGrp="1"/>
          </p:cNvSpPr>
          <p:nvPr>
            <p:ph idx="1"/>
          </p:nvPr>
        </p:nvSpPr>
        <p:spPr/>
        <p:txBody>
          <a:bodyPr/>
          <a:lstStyle/>
          <a:p>
            <a:endParaRPr lang="id-ID"/>
          </a:p>
        </p:txBody>
      </p:sp>
      <p:pic>
        <p:nvPicPr>
          <p:cNvPr id="2050" name="Picture 2" descr="Hasil gambar untuk mobil expander mitsubish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952625"/>
            <a:ext cx="8136904" cy="45007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160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dirty="0"/>
              <a:t>DIMENSI KUALITAS MANUFAKTUR (5)</a:t>
            </a:r>
          </a:p>
        </p:txBody>
      </p:sp>
      <p:sp>
        <p:nvSpPr>
          <p:cNvPr id="3" name="Content Placeholder 2"/>
          <p:cNvSpPr>
            <a:spLocks noGrp="1"/>
          </p:cNvSpPr>
          <p:nvPr>
            <p:ph idx="1"/>
          </p:nvPr>
        </p:nvSpPr>
        <p:spPr/>
        <p:txBody>
          <a:bodyPr/>
          <a:lstStyle/>
          <a:p>
            <a:endParaRPr lang="id-ID"/>
          </a:p>
        </p:txBody>
      </p:sp>
      <p:pic>
        <p:nvPicPr>
          <p:cNvPr id="1026" name="Picture 2" descr="Mobil Listrik Wuling Air ev Made in Cikarang Resmi Meluncur, Segini Kapasitas Produksinya - Gridoto">
            <a:extLst>
              <a:ext uri="{FF2B5EF4-FFF2-40B4-BE49-F238E27FC236}">
                <a16:creationId xmlns:a16="http://schemas.microsoft.com/office/drawing/2014/main" id="{19756EF0-1F64-4A43-B05B-77CFE10BE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8250" y="1633303"/>
            <a:ext cx="66675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39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DIMENSI KUALITAS MANUFAKTUR (6)</a:t>
            </a:r>
          </a:p>
        </p:txBody>
      </p:sp>
      <p:sp>
        <p:nvSpPr>
          <p:cNvPr id="4" name="AutoShape 2" descr="Harga Aksesoris Yamaha NMAX Origin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Harga Aksesoris Yamaha NMAX Origin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Harga Aksesoris Yamaha NMAX Origina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8" descr="https://www.otomaniac.com/wp-content/uploads/2016/10/Harga-Aksesoris-Yamaha-NMAX-Original.jp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dirty="0"/>
          </a:p>
        </p:txBody>
      </p:sp>
      <p:pic>
        <p:nvPicPr>
          <p:cNvPr id="8" name="Picture 7" descr="https://i2.wp.com/bmspeed7.com/wp-content/uploads/2017/12/Pilihan-Warna-Yamaha-Nmax-2018-Biru-BMSPEED7.COM_.png?resize=560%2C38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6996"/>
            <a:ext cx="6984776" cy="4133081"/>
          </a:xfrm>
          <a:prstGeom prst="rect">
            <a:avLst/>
          </a:prstGeom>
          <a:noFill/>
          <a:ln>
            <a:noFill/>
          </a:ln>
        </p:spPr>
      </p:pic>
    </p:spTree>
    <p:extLst>
      <p:ext uri="{BB962C8B-B14F-4D97-AF65-F5344CB8AC3E}">
        <p14:creationId xmlns:p14="http://schemas.microsoft.com/office/powerpoint/2010/main" val="7876321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id-ID"/>
              <a:t>DIMENSI KUALITAS MANUFAKTUR (6)</a:t>
            </a:r>
          </a:p>
        </p:txBody>
      </p:sp>
      <p:sp>
        <p:nvSpPr>
          <p:cNvPr id="4" name="AutoShape 2" descr="Harga Aksesoris Yamaha NMAX Original"/>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Harga Aksesoris Yamaha NMAX Original"/>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Harga Aksesoris Yamaha NMAX Original"/>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7" name="AutoShape 8" descr="https://www.otomaniac.com/wp-content/uploads/2016/10/Harga-Aksesoris-Yamaha-NMAX-Original.jpg"/>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dirty="0"/>
          </a:p>
        </p:txBody>
      </p:sp>
      <p:pic>
        <p:nvPicPr>
          <p:cNvPr id="2050" name="Picture 2" descr="16 New Viar Motorcycles for Sale Juli 2026 | ZigWheels Indonesia">
            <a:extLst>
              <a:ext uri="{FF2B5EF4-FFF2-40B4-BE49-F238E27FC236}">
                <a16:creationId xmlns:a16="http://schemas.microsoft.com/office/drawing/2014/main" id="{7552F9CD-C31E-4D9D-8A1B-FECCD1A6FF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3834" y="2132856"/>
            <a:ext cx="5838486"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670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E9C91-8AE3-4267-B34E-CEE75398BBF6}"/>
              </a:ext>
            </a:extLst>
          </p:cNvPr>
          <p:cNvSpPr>
            <a:spLocks noGrp="1"/>
          </p:cNvSpPr>
          <p:nvPr>
            <p:ph type="title"/>
          </p:nvPr>
        </p:nvSpPr>
        <p:spPr/>
        <p:txBody>
          <a:bodyPr/>
          <a:lstStyle/>
          <a:p>
            <a:r>
              <a:rPr lang="en-US"/>
              <a:t>DISKUSI </a:t>
            </a:r>
          </a:p>
        </p:txBody>
      </p:sp>
      <p:sp>
        <p:nvSpPr>
          <p:cNvPr id="3" name="Content Placeholder 2">
            <a:extLst>
              <a:ext uri="{FF2B5EF4-FFF2-40B4-BE49-F238E27FC236}">
                <a16:creationId xmlns:a16="http://schemas.microsoft.com/office/drawing/2014/main" id="{D38EB7F8-6850-42F3-A787-1326D02FFAB5}"/>
              </a:ext>
            </a:extLst>
          </p:cNvPr>
          <p:cNvSpPr>
            <a:spLocks noGrp="1"/>
          </p:cNvSpPr>
          <p:nvPr>
            <p:ph idx="1"/>
          </p:nvPr>
        </p:nvSpPr>
        <p:spPr>
          <a:xfrm>
            <a:off x="457200" y="1600200"/>
            <a:ext cx="8229600" cy="4853136"/>
          </a:xfrm>
        </p:spPr>
        <p:txBody>
          <a:bodyPr>
            <a:normAutofit/>
          </a:bodyPr>
          <a:lstStyle/>
          <a:p>
            <a:pPr marL="0" indent="0" algn="ctr">
              <a:buNone/>
            </a:pPr>
            <a:r>
              <a:rPr lang="en-US" sz="2800"/>
              <a:t>Dimensi Kualitas Manufaktur Mobil atau </a:t>
            </a:r>
          </a:p>
          <a:p>
            <a:pPr marL="0" indent="0" algn="ctr">
              <a:buNone/>
            </a:pPr>
            <a:r>
              <a:rPr lang="en-US" sz="2800"/>
              <a:t>Motor Listrik</a:t>
            </a:r>
          </a:p>
          <a:p>
            <a:pPr marL="0" indent="0" algn="ctr">
              <a:buNone/>
            </a:pPr>
            <a:endParaRPr lang="en-US" sz="2800"/>
          </a:p>
          <a:p>
            <a:pPr marL="514350" indent="-514350">
              <a:buAutoNum type="arabicPeriod"/>
            </a:pPr>
            <a:r>
              <a:rPr lang="en-US" sz="2800"/>
              <a:t>Kelompok 1 : Alva One XP ; IMG (Ilectra Motor Group)</a:t>
            </a:r>
          </a:p>
          <a:p>
            <a:pPr marL="514350" indent="-514350">
              <a:buAutoNum type="arabicPeriod"/>
            </a:pPr>
            <a:r>
              <a:rPr lang="en-US" sz="2800"/>
              <a:t>Kelompok 2 : Volta Patriot X ; Volta Indonesia</a:t>
            </a:r>
          </a:p>
        </p:txBody>
      </p:sp>
    </p:spTree>
    <p:extLst>
      <p:ext uri="{BB962C8B-B14F-4D97-AF65-F5344CB8AC3E}">
        <p14:creationId xmlns:p14="http://schemas.microsoft.com/office/powerpoint/2010/main" val="2924988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a:t>
            </a:r>
          </a:p>
        </p:txBody>
      </p:sp>
      <p:sp>
        <p:nvSpPr>
          <p:cNvPr id="3" name="Content Placeholder 2"/>
          <p:cNvSpPr>
            <a:spLocks noGrp="1"/>
          </p:cNvSpPr>
          <p:nvPr>
            <p:ph idx="1"/>
          </p:nvPr>
        </p:nvSpPr>
        <p:spPr/>
        <p:txBody>
          <a:bodyPr/>
          <a:lstStyle/>
          <a:p>
            <a:r>
              <a:rPr lang="id-ID" dirty="0"/>
              <a:t>Pengukuran kualitas pada industri jasa sulit dilakukan karena karakteristik jasa pada umumnya tidak tampak</a:t>
            </a:r>
          </a:p>
          <a:p>
            <a:r>
              <a:rPr lang="id-ID" dirty="0"/>
              <a:t>Karakteristik dari industri jasa yang membedakan dari manufaktur / fisik antara lain :</a:t>
            </a:r>
          </a:p>
          <a:p>
            <a:pPr lvl="1"/>
            <a:r>
              <a:rPr lang="id-ID" dirty="0"/>
              <a:t>Pelayanan merupakan output tak berbentuk (intangible output)</a:t>
            </a:r>
          </a:p>
          <a:p>
            <a:pPr lvl="1"/>
            <a:r>
              <a:rPr lang="id-ID" dirty="0"/>
              <a:t>Pelayanan merupakan output variabel, tidak standar</a:t>
            </a:r>
          </a:p>
          <a:p>
            <a:pPr lvl="1"/>
            <a:r>
              <a:rPr lang="id-ID" dirty="0"/>
              <a:t>Pelayanan tidak dapat disimpan dalam persediaan</a:t>
            </a:r>
          </a:p>
          <a:p>
            <a:pPr lvl="1"/>
            <a:r>
              <a:rPr lang="id-ID" dirty="0"/>
              <a:t>Terdapat hubungan langsung yang erat dengan pelanggan melalui proses pelayanan</a:t>
            </a:r>
          </a:p>
          <a:p>
            <a:pPr lvl="1"/>
            <a:r>
              <a:rPr lang="id-ID" dirty="0"/>
              <a:t>Pelanggan berpartisipasi dalam proses memberikan pelayanan</a:t>
            </a:r>
          </a:p>
          <a:p>
            <a:pPr lvl="1"/>
            <a:r>
              <a:rPr lang="id-ID" dirty="0"/>
              <a:t>Pelanggan sekaligus merupakan input bagi proses pelayanan yang diterimanya</a:t>
            </a:r>
          </a:p>
          <a:p>
            <a:pPr lvl="1"/>
            <a:r>
              <a:rPr lang="id-ID" dirty="0"/>
              <a:t>Pelayanan tidak dapat diproduksi secara masal</a:t>
            </a:r>
          </a:p>
        </p:txBody>
      </p:sp>
    </p:spTree>
    <p:extLst>
      <p:ext uri="{BB962C8B-B14F-4D97-AF65-F5344CB8AC3E}">
        <p14:creationId xmlns:p14="http://schemas.microsoft.com/office/powerpoint/2010/main" val="7676841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(2)</a:t>
            </a:r>
          </a:p>
        </p:txBody>
      </p:sp>
      <p:sp>
        <p:nvSpPr>
          <p:cNvPr id="3" name="Content Placeholder 2"/>
          <p:cNvSpPr>
            <a:spLocks noGrp="1"/>
          </p:cNvSpPr>
          <p:nvPr>
            <p:ph idx="1"/>
          </p:nvPr>
        </p:nvSpPr>
        <p:spPr/>
        <p:txBody>
          <a:bodyPr/>
          <a:lstStyle/>
          <a:p>
            <a:r>
              <a:rPr lang="id-ID" dirty="0"/>
              <a:t>Karakteristik dari industri jasa yang membedakan dari manufaktur / fisik antara lain :</a:t>
            </a:r>
          </a:p>
          <a:p>
            <a:pPr lvl="1"/>
            <a:r>
              <a:rPr lang="id-ID" dirty="0"/>
              <a:t>Membutuhkan pertimbangan pribadi yang tinggi dari individu yang memberikan pelayanan</a:t>
            </a:r>
          </a:p>
          <a:p>
            <a:pPr lvl="1"/>
            <a:r>
              <a:rPr lang="id-ID" dirty="0"/>
              <a:t>Perusahaan jasa pada umumnya bersifat padat karya</a:t>
            </a:r>
          </a:p>
          <a:p>
            <a:pPr lvl="1"/>
            <a:r>
              <a:rPr lang="id-ID" dirty="0"/>
              <a:t>Fasilitas pelayanan berada dekat lokasi pelanggan</a:t>
            </a:r>
          </a:p>
          <a:p>
            <a:pPr lvl="1"/>
            <a:r>
              <a:rPr lang="id-ID" dirty="0"/>
              <a:t>Pengukuran efektivitas pelayanan bersifat subyektif</a:t>
            </a:r>
          </a:p>
          <a:p>
            <a:pPr lvl="1"/>
            <a:r>
              <a:rPr lang="id-ID" dirty="0"/>
              <a:t>Pengendalian kualitas terutama dibatasi pada pengendalian proses</a:t>
            </a:r>
          </a:p>
          <a:p>
            <a:pPr lvl="1"/>
            <a:r>
              <a:rPr lang="id-ID" dirty="0"/>
              <a:t>Pilihan penetapan harga lebih rumit</a:t>
            </a:r>
          </a:p>
        </p:txBody>
      </p:sp>
    </p:spTree>
    <p:extLst>
      <p:ext uri="{BB962C8B-B14F-4D97-AF65-F5344CB8AC3E}">
        <p14:creationId xmlns:p14="http://schemas.microsoft.com/office/powerpoint/2010/main" val="4057411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(3)</a:t>
            </a:r>
          </a:p>
        </p:txBody>
      </p:sp>
      <p:sp>
        <p:nvSpPr>
          <p:cNvPr id="3" name="Content Placeholder 2"/>
          <p:cNvSpPr>
            <a:spLocks noGrp="1"/>
          </p:cNvSpPr>
          <p:nvPr>
            <p:ph idx="1"/>
          </p:nvPr>
        </p:nvSpPr>
        <p:spPr>
          <a:xfrm>
            <a:off x="323528" y="1600200"/>
            <a:ext cx="8568952" cy="4876800"/>
          </a:xfrm>
        </p:spPr>
        <p:txBody>
          <a:bodyPr>
            <a:normAutofit/>
          </a:bodyPr>
          <a:lstStyle/>
          <a:p>
            <a:r>
              <a:rPr lang="id-ID" b="1" dirty="0"/>
              <a:t>Dimensi kualitas pada industri jasa </a:t>
            </a:r>
            <a:r>
              <a:rPr lang="id-ID" dirty="0"/>
              <a:t>(Garvin, 1996), antara lain:</a:t>
            </a:r>
          </a:p>
          <a:p>
            <a:pPr marL="354013" indent="-177800" algn="just"/>
            <a:r>
              <a:rPr lang="id-ID" dirty="0"/>
              <a:t> </a:t>
            </a:r>
            <a:r>
              <a:rPr lang="id-ID" i="1" dirty="0"/>
              <a:t>Communication : </a:t>
            </a:r>
            <a:r>
              <a:rPr lang="id-ID" dirty="0"/>
              <a:t>hubungan antara penerima jasa dengan pemberi jasa.</a:t>
            </a:r>
          </a:p>
          <a:p>
            <a:pPr marL="360363" indent="-184150" algn="just"/>
            <a:r>
              <a:rPr lang="id-ID" dirty="0"/>
              <a:t> </a:t>
            </a:r>
            <a:r>
              <a:rPr lang="id-ID" i="1" dirty="0"/>
              <a:t>Credibility : </a:t>
            </a:r>
            <a:r>
              <a:rPr lang="id-ID" dirty="0"/>
              <a:t>kepercayaan pihak penerima jasa terhadap pemberi jasa.</a:t>
            </a:r>
          </a:p>
          <a:p>
            <a:pPr marL="182563" indent="-6350" algn="just"/>
            <a:r>
              <a:rPr lang="id-ID" dirty="0"/>
              <a:t> </a:t>
            </a:r>
            <a:r>
              <a:rPr lang="id-ID" i="1" dirty="0"/>
              <a:t>Security : </a:t>
            </a:r>
            <a:r>
              <a:rPr lang="id-ID" dirty="0"/>
              <a:t>keamanan terhadap jasa yang ditawarkan.</a:t>
            </a:r>
          </a:p>
          <a:p>
            <a:pPr marL="354013" indent="-177800" algn="just"/>
            <a:r>
              <a:rPr lang="id-ID" i="1" dirty="0"/>
              <a:t>Knowing the customer : </a:t>
            </a:r>
            <a:r>
              <a:rPr lang="id-ID" dirty="0"/>
              <a:t>pemahaman pemberi jasa terhadap kebutuhan dan harapan pemakai jasa.</a:t>
            </a:r>
          </a:p>
          <a:p>
            <a:pPr marL="354013" indent="-177800" algn="just"/>
            <a:r>
              <a:rPr lang="id-ID" i="1" dirty="0"/>
              <a:t>Tangibles : </a:t>
            </a:r>
            <a:r>
              <a:rPr lang="id-ID" dirty="0"/>
              <a:t>dalam memberikan pelayanan kepada pelanggan harus dapat diukur atau dibuat standarnya.</a:t>
            </a:r>
          </a:p>
          <a:p>
            <a:pPr marL="176213" indent="0" algn="just">
              <a:buNone/>
            </a:pPr>
            <a:endParaRPr lang="id-ID" dirty="0"/>
          </a:p>
        </p:txBody>
      </p:sp>
    </p:spTree>
    <p:extLst>
      <p:ext uri="{BB962C8B-B14F-4D97-AF65-F5344CB8AC3E}">
        <p14:creationId xmlns:p14="http://schemas.microsoft.com/office/powerpoint/2010/main" val="13769905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DIMENSI KUALITAS JASA (4)</a:t>
            </a:r>
          </a:p>
        </p:txBody>
      </p:sp>
      <p:sp>
        <p:nvSpPr>
          <p:cNvPr id="3" name="Content Placeholder 2"/>
          <p:cNvSpPr>
            <a:spLocks noGrp="1"/>
          </p:cNvSpPr>
          <p:nvPr>
            <p:ph idx="1"/>
          </p:nvPr>
        </p:nvSpPr>
        <p:spPr>
          <a:xfrm>
            <a:off x="457200" y="1600200"/>
            <a:ext cx="8435280" cy="4876800"/>
          </a:xfrm>
        </p:spPr>
        <p:txBody>
          <a:bodyPr>
            <a:normAutofit lnSpcReduction="10000"/>
          </a:bodyPr>
          <a:lstStyle/>
          <a:p>
            <a:pPr marL="176213" indent="-176213" algn="just"/>
            <a:r>
              <a:rPr lang="id-ID" b="1" dirty="0"/>
              <a:t>Dimensi kualitas pada industri jasa </a:t>
            </a:r>
            <a:r>
              <a:rPr lang="id-ID" dirty="0"/>
              <a:t>(Garvin, 1996), antara lain:</a:t>
            </a:r>
            <a:endParaRPr lang="id-ID" i="1" dirty="0"/>
          </a:p>
          <a:p>
            <a:pPr marL="354013" indent="-177800" algn="just"/>
            <a:r>
              <a:rPr lang="fi-FI" i="1" dirty="0"/>
              <a:t>Reliability</a:t>
            </a:r>
            <a:r>
              <a:rPr lang="id-ID" i="1" dirty="0"/>
              <a:t> </a:t>
            </a:r>
            <a:r>
              <a:rPr lang="fi-FI" i="1" dirty="0"/>
              <a:t>: </a:t>
            </a:r>
            <a:r>
              <a:rPr lang="fi-FI" dirty="0"/>
              <a:t>konsistensi kerja pemberi jasa dan kemampuan pemberi </a:t>
            </a:r>
            <a:r>
              <a:rPr lang="id-ID" dirty="0"/>
              <a:t> </a:t>
            </a:r>
            <a:r>
              <a:rPr lang="fi-FI" dirty="0"/>
              <a:t>jasa</a:t>
            </a:r>
            <a:r>
              <a:rPr lang="id-ID" dirty="0"/>
              <a:t> </a:t>
            </a:r>
            <a:r>
              <a:rPr lang="pt-BR" dirty="0"/>
              <a:t>dalam memenuhi janji para penerima jasa.</a:t>
            </a:r>
          </a:p>
          <a:p>
            <a:pPr marL="354013" indent="-177800" algn="just"/>
            <a:r>
              <a:rPr lang="id-ID" i="1" dirty="0"/>
              <a:t>Responsiveness : </a:t>
            </a:r>
            <a:r>
              <a:rPr lang="id-ID" dirty="0"/>
              <a:t>tanggapan pemberi jasa terhadap kebutuhan dan harapan penerima jasa.</a:t>
            </a:r>
          </a:p>
          <a:p>
            <a:pPr marL="354013" indent="-177800" algn="just"/>
            <a:r>
              <a:rPr lang="id-ID" i="1" dirty="0"/>
              <a:t>Competence : </a:t>
            </a:r>
            <a:r>
              <a:rPr lang="id-ID" dirty="0"/>
              <a:t>kemampuan atau keterampilan pemberi jasa untuk memberikan jasanya kepada penerima jasa.</a:t>
            </a:r>
          </a:p>
          <a:p>
            <a:pPr marL="354013" indent="-177800" algn="just"/>
            <a:r>
              <a:rPr lang="id-ID" i="1" dirty="0"/>
              <a:t>Access : </a:t>
            </a:r>
            <a:r>
              <a:rPr lang="id-ID" dirty="0"/>
              <a:t>kemudahan pemberi jasa untuk dihubungi oleh penerima jasa.</a:t>
            </a:r>
          </a:p>
          <a:p>
            <a:pPr marL="354013" indent="-177800" algn="just"/>
            <a:r>
              <a:rPr lang="id-ID" i="1" dirty="0"/>
              <a:t>Courtesy : </a:t>
            </a:r>
            <a:r>
              <a:rPr lang="id-ID" dirty="0"/>
              <a:t>kesopanan, respek, perhatian, dan kesamaan dalam hubungan personil.</a:t>
            </a:r>
          </a:p>
          <a:p>
            <a:pPr marL="182563" indent="-6350"/>
            <a:endParaRPr lang="id-ID" dirty="0"/>
          </a:p>
          <a:p>
            <a:endParaRPr lang="id-ID" dirty="0"/>
          </a:p>
        </p:txBody>
      </p:sp>
    </p:spTree>
    <p:extLst>
      <p:ext uri="{BB962C8B-B14F-4D97-AF65-F5344CB8AC3E}">
        <p14:creationId xmlns:p14="http://schemas.microsoft.com/office/powerpoint/2010/main" val="2354178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KONSEP KUALITAS</a:t>
            </a:r>
          </a:p>
        </p:txBody>
      </p:sp>
      <p:sp>
        <p:nvSpPr>
          <p:cNvPr id="3" name="Content Placeholder 2"/>
          <p:cNvSpPr>
            <a:spLocks noGrp="1"/>
          </p:cNvSpPr>
          <p:nvPr>
            <p:ph idx="1"/>
          </p:nvPr>
        </p:nvSpPr>
        <p:spPr/>
        <p:txBody>
          <a:bodyPr/>
          <a:lstStyle/>
          <a:p>
            <a:pPr algn="just"/>
            <a:r>
              <a:rPr lang="id-ID" dirty="0"/>
              <a:t>Kualitas produk atau jasa dapat diwujudkan apabila kegiatan perusahaan atau organisasi berorientasi pada kepuasan pelanggan </a:t>
            </a:r>
            <a:r>
              <a:rPr lang="id-ID" i="1" dirty="0"/>
              <a:t>(Customer Satisfaction)</a:t>
            </a:r>
          </a:p>
          <a:p>
            <a:pPr algn="just"/>
            <a:r>
              <a:rPr lang="id-ID" dirty="0"/>
              <a:t>Secara rinci, kualitas memiliki 2 perspektif, yaitu perspektif produsen dan perspektif konsumen</a:t>
            </a:r>
          </a:p>
          <a:p>
            <a:pPr algn="just"/>
            <a:r>
              <a:rPr lang="id-ID" dirty="0"/>
              <a:t>Apabila kedua perspektif disatukan dapat tercapai kesesuaian antaranya dikenal sebagai kesesuaian untuk digunakan oleh konsumen </a:t>
            </a:r>
            <a:r>
              <a:rPr lang="id-ID" i="1" dirty="0"/>
              <a:t>(Fitness for Consumer Use)</a:t>
            </a:r>
          </a:p>
          <a:p>
            <a:pPr algn="just"/>
            <a:r>
              <a:rPr lang="id-ID" dirty="0"/>
              <a:t>Standar disepakati bersama dan memenuhi kebutuhan dan harapan kedua belah pihak</a:t>
            </a:r>
          </a:p>
        </p:txBody>
      </p:sp>
      <p:sp>
        <p:nvSpPr>
          <p:cNvPr id="4" name="AutoShape 2"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155575" y="-10969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5" name="AutoShape 4"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307975" y="-9445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6" name="AutoShape 6" descr="data:image/png;base64,iVBORw0KGgoAAAANSUhEUgAAAmoAAADxCAMAAABMMmvkAAAAAXNSR0ICQMB9xQAAADNQTFRFAAAAAAAATU1NfHx8aGhojIyMmpqasrKyvb29p6en0NDQ2dnZx8fH8PDw6enp4eHh////eLX8CgAAAAF0Uk5TAEDm2GYAAAAJcEhZcwAADsQAAA7EAZUrDhsAAAAZdEVYdFNvZnR3YXJlAE1pY3Jvc29mdCBPZmZpY2V/7TVxAAAMwUlEQVR42u2dDZeqIBRFvZqvsqnh///apyByQSwrsxr3WcvG0JADWz4Ux6JACCH0+ZJvFsX3VaiZ7xWogRqoIVBD34lak/66qhwDkou2C+13ADVQu0+1NOrbfkDNZFEzHrU9qIHafTqL/MtXcZOoZetCUAO1G9o3OznbhvFUVnt3/WGA6uC+dsulEjm6Hdtv+xDUlPmmFtRALdauxebHgtU0la2zFGqm+vFBu7KtyUq76ndyQaWYH1ADtduDgqO5SGXBOvd4KdTqRgWdjv1q2KkL2kl9pgEFtRmDgk5nz06MWlVeQlB9NClqNqhtRrvdQA3Urg8K7GCya0FzqP1WuyGoFpOi5oOOXcMKaqB2VdWPHYS21ZJH7VRHfbXqdydtj0xM2fblItROtQtqOQU1UJvRfB76QaUbRjblzg9B/djzUEo33jz/q06V7P2u7Y4XFySnXdmAGqh9vEAN1EANgRoCNVADNVBDoEbxfRVqPFuA/gTIZAECNQRqCIEaAjUEagiBGgI1hEANgRoCNYRADYEaQqCGQA2BGkKghhBCCM3QVz9GwAMHX4UaLhGFgEsKAZeIQgA1CgGXoIZLRCHgkkLAJaIQQI1CwCWo4RJRCLikEHCJKARQoxBwCWq4RBQCLikEXG4i3zYxr5rZ45+A2iZeT7ENl6AGaqAGaqAGaqD251FzXdXjeZwlMr+4piK5J46XoTbp8J7kufd6tx81qD18vndZ2EiZy9078m8ikk9Abdqhuetsaj/O5Yla7TnUsnl+L2q5H3wMavmU3InaJVc1gtq9qF0q28i0TURTls35KHubuVGo+WfboiRQRdLqVFbtj7vtfRzSL03ZftpN0S9XRM2l2x88tjgkSVtMHB4Odq2312+0tiT4bMrO3/E86XTzDajsStfItHlj2i/SNN2GOLSWy6XtrMSBOpIuqKnsj0vj4+iXUsyP9JvUL1drQMWnuz94YrEPjS1GDus+wb2HIadaWyb47LZ1y6TTTaPWd5pPx5Bhfm0iVAdGkbT11hCud+kKWupzumkt1PywwKZ7lIZsqA50kbS14EBuWKyt1GvIq7HTrTegreqjyUAVhe7cKR8HRpEM3aIxam2bVF6GxmZd1Iy2mEIQhcYWY4e1/I5Rs7ayqE04BbU6d04moZdS2p5IEjgXNWOOXbMSVQzrolZH6Uos+hMispg4LMsxatZWBrVJp6AW96zab782c6PQ/Tmz6xi10FezcezEdeN+jJR7OZjm35tQ69M99B0ji31obDFxeJHqovtq9qTsbHmPCrVJp9u+hGvHVf+qU9WNydxAyg7PJA3tVJ2SQBWJ+xuNQO3Q0+572rVDsX0/LpPM9dMXXsI1waI/+DmyqB0OFlOHtb2EG0agdqO15T2qoeiUU25MzdHB5mVpXqRPuDH1YougNlNl1y0+VX8ZtRdbBLW5p3zbppRLXDH/4FrttRZB7TPEzA5QAzVQe6gQeLaAZwu+kVtcIgoBlxQCLhGFAGoUAi5BDZeIQsAlhYBLRCGAGoWAS1DDJaIQcEkh4BJRCKBGIeAS1HCJKARcUgi4RBQCqFEIuAQ1XCIKAZcUAi4RhQBqFAIuQQ2XiELAJYWAS0QhgBqFgEtQwyWiEHBJIeASUQigRiHgEtRwiSgEXFIIuEQUwl90+Yb/iM97C77B5fKHlPXf88HbWL7B5fJggBqogRqo/V3UXLM6fkGgfklu/MLcqlrGhH9Xu9S5Q1f5t2OO31J8RVW1WCEsgtqjjlsdnnB4bylNIfF0rda5bDJv2BXJry+Gmov1XJ6yG+xR9uZqsr4NtccdN/b97SuhNonEEqjlCnAStcWq5i7WS+7k8Ydr5DnUFiyE5VB7zHHzpO+7UXs+oydR6149X1b9y+jdy+zN8Lb5duleL16OXz//JGqHw9CAtMulcvV2f5R9CGpKf9g+KV06Xeg5rCbxdN/CalOWzQegFjsO6bvq2H0qp8HWFWdPo+YOaI/Q/TmeddpCElpu3Jc4LVMNaGe1aaqy/WhrTvvHITYs1U8p5kdGuD+DWr1TiRDZla7eVoftg/pDm5CULp02VK1m4gmrjZHd+1FLHPv03XJsP5VT5XDa2ZMNqD+gJUPKbtFpUznbVIMNlZYcatLjeR7sppi1S92YndTncc0683peNuPbyjPKeHM6pod2Qf2hjU9Kj1QXqlZz8SRR5lKxoG6iNnLs0nfDsVGl0m8YbE07e7iUAhIjGnTafBJsOiMb1xpQ3UBnUavKS1fZt59L1mqmll+d8fVxdGgX1B/a+KS4jLGhajUXTxLlw+f7Ug1o4rhP33XHA2rBabA1E7W7G9CBz6jCUWlTOZvaeAq136qrF4++eVtsWFCWKuPrTGXqE38Uv2eXlLKP72gbFL+aiSeN8u2oxY59+q47Nr49G5wqWy9ErZTorAgZmyTBpDbmoBb6ar/d952Yoc9WVfJjFkft4kbx7kDjLuJJXFB/aN9Xq2o5mOafDd2H1Uw8aZTvRy1y7NN3y7G92KGcKlsvRM0dUCWuVGnTOZvayKPmW2j3NxqBSjfU2MtQjcphVzYm7ZI8dwm3dhc0+wP9q07VcMTu8LvfPui0cyMbn5Tajo1s6D6sjuM5h9WJy78ropZx7NJ3y3F/CTc4PUc5NePC9r2XcD1rbgQ6jO1V2nTOmmAjpIUbU++s1T7e5eKHBDVQAzVQAzVQAzVQA7UPRo0J33enfxsuP3Um/T363GcyZPW9yH9QAzVQAzVQAzVQwyqobRy1yHI3SpFZuSMLHX4t1CTyWEyMx2SObbkVk8xJ3vZQk1FGzsqDewbOcufvX4GaPp5MQyVXo5Y0qnxMInOSuPFaTZYu6XlVxQqoFQlqchWmG2fnrZhAbSZqRd8yuNbUNhE+QJ234tuP/iR2lwj9fqJi8s1MoXcuMvuuiJpEPiOH/lpncBfyQoqwUxRTn00qnyS0r+FIoKYCJZysMmTliJ9ClYDazX+KqPpB1OawcyhkWb9WE9GV0pBcKbTn4E6Fi2RQjbJs8FfoqGSc3q2jNpybw/BgqM0k/omovUQ3JekX3e6kO8vV9ud1tVq2ihvOiwEzSVIZnVJFspbxL6NDgFqyQY8YAlYj1HQeq9YnzmYp4uovquPehZqqlfyXuJ0fnSpRLRVV7xFqsf9gPDMMoq8WnfQyzucJ1IoxSppcGddq8sZaTTMUkSHTtbKkDkZMSj7CibHG1lGLulxpvypqaURGuVtMtKaS67m8GbUcDqp9FH06ZfpqIxJ1lhS6NSjoq6WDMF8DqdFXPFrUs1DCCFQtQy8vDEULUUMztSEX52tR00OVcOFVJUEnUPSYs1Aja9GW40u4Q5bENqOR+dZrtQVjkzVTxo0pUAM1UHup1QUneYIaqH1UykAN1EAN1ECN/McqqG0ANd2bD5e55ANStuheyqa6JgZqK1qNZ1zJR2TBC1BLbpV9QlFvsgHdAGoFqH0qatHdqbWfjF4PNT07c+0nwLeOmprykpmF8VdQG6YGF+q279o+t4ja1JyHYjSN8atRS9eSeYur+wS18aS+Qha97fRJqOmpkUWYrglqr7GafWIqnnRV/IEGdNSSpvMc1ex1UHuJVRmd76MHAP4CapIbFmjU0r4DqC1tVSSeNJjM+Ysf6vhe1KIHcxKLybTHtXxyY+oD8uQtN6Zkbaug9gFZAmqbRO0dtwrfc7t97X/gCWrfcxJswiWogRqogRqoYRXUNosa7y34ApeIWgGBGkKghkANIVBDoIZADSFQQ6CGEKghUEOghhCoIVBDCNQQqCFQQwjUEKihPw8Ms/rRSqiZ9QVqoAZqCNQQqIEaWgS1vh/f/p2DkAiooUdrtY4ecX/MTSwNqKHHazX9Zf6uoIYeQE1c0xg1pbatFB/sm1rfht6o30AN1Cb6ah65ATcjpoeu/xY3tf5HoIZmo+ZBCqQNRIWaTe2qFlBD96JmNGpDrTVsVbsMjafQV0MLoaY3i2jUZlRqoAZq10iTqFKzvbWhCU3az5tDUVADtYkxQRiAhtVk/OkrOJlz1QPUQO2Zm013RARqoPYEZ/fEA2qg9jhqd0UDaqC2kkAN1EANgRoCNVBDT6DmLpk9OkKQW+MEUAM1fY1MHqzv+ou+1GroNmozYHmKNFADtdGFf3UrKjxmkNwRHW6ESoLadFMKaqCWkmY0Y3pGpFGPqseTIQfU/D15UEM3UYtrMInnPsqwmGTWWqjU/BxKUENXUdMTHaeXZDKH6qrpeR+ghiZRGyNmJmo3M4GamXzCANRATTWco5m3YYKapm3owUXXSXxvTWhA0TXUjJoQGQ0MVBdNh0fX4KJn9WhA0XXUuDGFQA2BGqghUEOghkAN1BCooe9FjX8mj9Af1H9tgKzDaq/+sAAAAABJRU5ErkJggg=="/>
          <p:cNvSpPr>
            <a:spLocks noChangeAspect="1" noChangeArrowheads="1"/>
          </p:cNvSpPr>
          <p:nvPr/>
        </p:nvSpPr>
        <p:spPr bwMode="auto">
          <a:xfrm>
            <a:off x="460375" y="-792163"/>
            <a:ext cx="5886450" cy="2295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Tree>
    <p:extLst>
      <p:ext uri="{BB962C8B-B14F-4D97-AF65-F5344CB8AC3E}">
        <p14:creationId xmlns:p14="http://schemas.microsoft.com/office/powerpoint/2010/main" val="3911093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KONSEP KUALITAS (2)</a:t>
            </a:r>
          </a:p>
        </p:txBody>
      </p:sp>
      <p:sp>
        <p:nvSpPr>
          <p:cNvPr id="3" name="Content Placeholder 2"/>
          <p:cNvSpPr>
            <a:spLocks noGrp="1"/>
          </p:cNvSpPr>
          <p:nvPr>
            <p:ph idx="1"/>
          </p:nvPr>
        </p:nvSpPr>
        <p:spPr/>
        <p:txBody>
          <a:bodyPr/>
          <a:lstStyle/>
          <a:p>
            <a:endParaRPr lang="id-ID"/>
          </a:p>
        </p:txBody>
      </p:sp>
      <p:pic>
        <p:nvPicPr>
          <p:cNvPr id="4" name="Picture 3" descr="e EKMA4265/ MODUL 1 1.13&#10;The Meaning ofQuality&#10;Producer's Perspective Consumer's Perspective&#10;Production Quality ofConforma..."/>
          <p:cNvPicPr/>
          <p:nvPr/>
        </p:nvPicPr>
        <p:blipFill rotWithShape="1">
          <a:blip r:embed="rId2">
            <a:extLst>
              <a:ext uri="{28A0092B-C50C-407E-A947-70E740481C1C}">
                <a14:useLocalDpi xmlns:a14="http://schemas.microsoft.com/office/drawing/2010/main" val="0"/>
              </a:ext>
            </a:extLst>
          </a:blip>
          <a:srcRect t="8764" r="-194" b="59312"/>
          <a:stretch/>
        </p:blipFill>
        <p:spPr bwMode="auto">
          <a:xfrm>
            <a:off x="539552" y="1700808"/>
            <a:ext cx="8352927" cy="46085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0322495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a:t>
            </a:r>
          </a:p>
        </p:txBody>
      </p:sp>
      <p:sp>
        <p:nvSpPr>
          <p:cNvPr id="3" name="Content Placeholder 2"/>
          <p:cNvSpPr>
            <a:spLocks noGrp="1"/>
          </p:cNvSpPr>
          <p:nvPr>
            <p:ph idx="1"/>
          </p:nvPr>
        </p:nvSpPr>
        <p:spPr/>
        <p:txBody>
          <a:bodyPr>
            <a:normAutofit/>
          </a:bodyPr>
          <a:lstStyle/>
          <a:p>
            <a:pPr algn="just"/>
            <a:r>
              <a:rPr lang="id-ID" sz="3600" dirty="0"/>
              <a:t>Setiap kegiatan yang dilakukan perusahaan pasti terkait dengan biaya yang harus dikeluarkan</a:t>
            </a:r>
          </a:p>
          <a:p>
            <a:pPr algn="just"/>
            <a:r>
              <a:rPr lang="id-ID" sz="3600" dirty="0"/>
              <a:t>Biaya kualitas meliputi biaya untuk menghasilkan produk yang berkualitas dan biaya yang harus dikeluarkan karena menghasilkan produk yang cacat</a:t>
            </a:r>
          </a:p>
        </p:txBody>
      </p:sp>
    </p:spTree>
    <p:extLst>
      <p:ext uri="{BB962C8B-B14F-4D97-AF65-F5344CB8AC3E}">
        <p14:creationId xmlns:p14="http://schemas.microsoft.com/office/powerpoint/2010/main" val="289604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(2)</a:t>
            </a:r>
          </a:p>
        </p:txBody>
      </p:sp>
      <p:sp>
        <p:nvSpPr>
          <p:cNvPr id="3" name="Content Placeholder 2"/>
          <p:cNvSpPr>
            <a:spLocks noGrp="1"/>
          </p:cNvSpPr>
          <p:nvPr>
            <p:ph idx="1"/>
          </p:nvPr>
        </p:nvSpPr>
        <p:spPr/>
        <p:txBody>
          <a:bodyPr/>
          <a:lstStyle/>
          <a:p>
            <a:endParaRPr lang="id-ID"/>
          </a:p>
        </p:txBody>
      </p:sp>
      <p:pic>
        <p:nvPicPr>
          <p:cNvPr id="1026" name="Picture 2" descr="http://4.bp.blogspot.com/-Nr52BZLf-5I/V_jrheIcxaI/AAAAAAAAALg/NsSp2oSjENQ6PmC9_ygKA3HB_ZOVP30gQCK4B/s1600/10-8-2016%2B7-48-51%2BPM.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1772816"/>
            <a:ext cx="7776864" cy="44644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72757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(3)</a:t>
            </a:r>
          </a:p>
        </p:txBody>
      </p:sp>
      <p:sp>
        <p:nvSpPr>
          <p:cNvPr id="3" name="Content Placeholder 2"/>
          <p:cNvSpPr>
            <a:spLocks noGrp="1"/>
          </p:cNvSpPr>
          <p:nvPr>
            <p:ph idx="1"/>
          </p:nvPr>
        </p:nvSpPr>
        <p:spPr/>
        <p:txBody>
          <a:bodyPr/>
          <a:lstStyle/>
          <a:p>
            <a:r>
              <a:rPr lang="id-ID" dirty="0"/>
              <a:t>Biaya untuk menghasilkan produk yang berkualitas </a:t>
            </a:r>
            <a:r>
              <a:rPr lang="id-ID" b="1" i="1" dirty="0"/>
              <a:t>(cost of achieving good quality)</a:t>
            </a:r>
          </a:p>
          <a:p>
            <a:pPr lvl="1"/>
            <a:r>
              <a:rPr lang="id-ID" dirty="0"/>
              <a:t>Biaya yang harus dikeluarkan perusahaan untuk membuat produk yang berkualitas sesuai dengan keinginan pelanggan</a:t>
            </a:r>
          </a:p>
          <a:p>
            <a:pPr lvl="1"/>
            <a:r>
              <a:rPr lang="id-ID" dirty="0"/>
              <a:t>Terdiri dari biaya pencegahan </a:t>
            </a:r>
            <a:r>
              <a:rPr lang="id-ID" b="1" i="1" dirty="0"/>
              <a:t>(Prevention Costs) </a:t>
            </a:r>
            <a:r>
              <a:rPr lang="id-ID" dirty="0"/>
              <a:t>dan biaya penilaian </a:t>
            </a:r>
            <a:r>
              <a:rPr lang="id-ID" b="1" i="1" dirty="0"/>
              <a:t>( Appraisal Costs)</a:t>
            </a:r>
          </a:p>
          <a:p>
            <a:pPr lvl="1"/>
            <a:r>
              <a:rPr lang="id-ID" b="1" i="1" dirty="0"/>
              <a:t>Prevention costs</a:t>
            </a:r>
            <a:r>
              <a:rPr lang="id-ID" dirty="0"/>
              <a:t>, meliputi : Quality Planning Costs, Production Design Costs, Process Costs, Trainning Costs, Information Costs</a:t>
            </a:r>
          </a:p>
          <a:p>
            <a:pPr lvl="1"/>
            <a:r>
              <a:rPr lang="id-ID" b="1" i="1" dirty="0"/>
              <a:t>Appraisal Costs</a:t>
            </a:r>
            <a:r>
              <a:rPr lang="id-ID" dirty="0"/>
              <a:t>, meliputi : Inspection and Testing Costs, Test Equipment Costs, Operator Costs</a:t>
            </a:r>
          </a:p>
        </p:txBody>
      </p:sp>
    </p:spTree>
    <p:extLst>
      <p:ext uri="{BB962C8B-B14F-4D97-AF65-F5344CB8AC3E}">
        <p14:creationId xmlns:p14="http://schemas.microsoft.com/office/powerpoint/2010/main" val="4226753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(4)</a:t>
            </a:r>
          </a:p>
        </p:txBody>
      </p:sp>
      <p:sp>
        <p:nvSpPr>
          <p:cNvPr id="3" name="Content Placeholder 2"/>
          <p:cNvSpPr>
            <a:spLocks noGrp="1"/>
          </p:cNvSpPr>
          <p:nvPr>
            <p:ph idx="1"/>
          </p:nvPr>
        </p:nvSpPr>
        <p:spPr/>
        <p:txBody>
          <a:bodyPr/>
          <a:lstStyle/>
          <a:p>
            <a:r>
              <a:rPr lang="id-ID" b="1" i="1" dirty="0"/>
              <a:t>Cost of poor Quality</a:t>
            </a:r>
          </a:p>
          <a:p>
            <a:pPr lvl="1"/>
            <a:r>
              <a:rPr lang="id-ID" dirty="0"/>
              <a:t>Biaya yang harus dikeluarkan karena perusahaan menghasilkan produk cacat</a:t>
            </a:r>
          </a:p>
          <a:p>
            <a:pPr lvl="1"/>
            <a:r>
              <a:rPr lang="id-ID" dirty="0"/>
              <a:t>Terdiri dari Biaya kegagalan internal </a:t>
            </a:r>
            <a:r>
              <a:rPr lang="id-ID" b="1" i="1" dirty="0"/>
              <a:t>(Internal Failure Costs) </a:t>
            </a:r>
            <a:r>
              <a:rPr lang="id-ID" dirty="0"/>
              <a:t>dan biaya kegagalan eksternal </a:t>
            </a:r>
            <a:r>
              <a:rPr lang="id-ID" b="1" i="1" dirty="0"/>
              <a:t>(External Failure Costs)</a:t>
            </a:r>
          </a:p>
          <a:p>
            <a:pPr lvl="1"/>
            <a:r>
              <a:rPr lang="id-ID" b="1" i="1" dirty="0"/>
              <a:t>Internal Failure Cost </a:t>
            </a:r>
            <a:r>
              <a:rPr lang="id-ID" dirty="0"/>
              <a:t>terdiri dari Scrap Costs, Rework Costs, Process Failure Costs, Process Downtime Costs, Price Downgrading Costs</a:t>
            </a:r>
          </a:p>
          <a:p>
            <a:pPr lvl="1"/>
            <a:r>
              <a:rPr lang="id-ID" b="1" i="1" dirty="0"/>
              <a:t>External Failure Costs </a:t>
            </a:r>
            <a:r>
              <a:rPr lang="id-ID" dirty="0"/>
              <a:t>terdiri dari Customer Complaint Costs, Product Return Costs, Warranty Claims Costs, Product Liability Costs, Lost Sales Costs</a:t>
            </a:r>
            <a:endParaRPr lang="id-ID" b="1" i="1" dirty="0"/>
          </a:p>
          <a:p>
            <a:pPr lvl="1"/>
            <a:endParaRPr lang="id-ID" dirty="0"/>
          </a:p>
        </p:txBody>
      </p:sp>
    </p:spTree>
    <p:extLst>
      <p:ext uri="{BB962C8B-B14F-4D97-AF65-F5344CB8AC3E}">
        <p14:creationId xmlns:p14="http://schemas.microsoft.com/office/powerpoint/2010/main" val="3501082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t>BIAYA KUALITAS (5)</a:t>
            </a:r>
          </a:p>
        </p:txBody>
      </p:sp>
      <p:sp>
        <p:nvSpPr>
          <p:cNvPr id="3" name="Content Placeholder 2"/>
          <p:cNvSpPr>
            <a:spLocks noGrp="1"/>
          </p:cNvSpPr>
          <p:nvPr>
            <p:ph idx="1"/>
          </p:nvPr>
        </p:nvSpPr>
        <p:spPr/>
        <p:txBody>
          <a:bodyPr/>
          <a:lstStyle/>
          <a:p>
            <a:endParaRPr lang="id-ID"/>
          </a:p>
        </p:txBody>
      </p:sp>
      <p:pic>
        <p:nvPicPr>
          <p:cNvPr id="1026" name="Picture 2" descr="https://sites.google.com/site/kelolakualitas/_/rsrc/1379986438571/biaya-kualitas/Hubungan%20Biaya%20Dan%20Pengawasan%20Kualit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1772816"/>
            <a:ext cx="6840760" cy="4392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273001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1199</TotalTime>
  <Words>1408</Words>
  <Application>Microsoft Office PowerPoint</Application>
  <PresentationFormat>On-screen Show (4:3)</PresentationFormat>
  <Paragraphs>150</Paragraphs>
  <Slides>27</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27</vt:i4>
      </vt:variant>
    </vt:vector>
  </HeadingPairs>
  <TitlesOfParts>
    <vt:vector size="29" baseType="lpstr">
      <vt:lpstr>Arial</vt:lpstr>
      <vt:lpstr>Clarity</vt:lpstr>
      <vt:lpstr>PENDAHULUAN</vt:lpstr>
      <vt:lpstr>PENDAHULUAN </vt:lpstr>
      <vt:lpstr>PENDAHULUAN (2)</vt:lpstr>
      <vt:lpstr>PENDAHULUAN (3)</vt:lpstr>
      <vt:lpstr>DEFINISI MUTU</vt:lpstr>
      <vt:lpstr>DEFINISI MUTU (2)</vt:lpstr>
      <vt:lpstr>DIMENSI KUALITAS</vt:lpstr>
      <vt:lpstr>DIMENSI KUALITAS MANUFAKTUR</vt:lpstr>
      <vt:lpstr>DIMENSI KUALITAS MANUFAKTUR (2)</vt:lpstr>
      <vt:lpstr>DIMENSI KUALITAS MANUFAKTUR (3)</vt:lpstr>
      <vt:lpstr>DIMENSI KUALITAS MANUFAKTUR (4)</vt:lpstr>
      <vt:lpstr>DIMENSI KUALITAS MANUFAKTUR (5)</vt:lpstr>
      <vt:lpstr>DIMENSI KUALITAS MANUFAKTUR (5)</vt:lpstr>
      <vt:lpstr>DIMENSI KUALITAS MANUFAKTUR (6)</vt:lpstr>
      <vt:lpstr>DIMENSI KUALITAS MANUFAKTUR (6)</vt:lpstr>
      <vt:lpstr>DISKUSI </vt:lpstr>
      <vt:lpstr>DIMENSI KUALITAS JASA</vt:lpstr>
      <vt:lpstr>DIMENSI KUALITAS JASA (2)</vt:lpstr>
      <vt:lpstr>DIMENSI KUALITAS JASA (3)</vt:lpstr>
      <vt:lpstr>DIMENSI KUALITAS JASA (4)</vt:lpstr>
      <vt:lpstr>KONSEP KUALITAS</vt:lpstr>
      <vt:lpstr>KONSEP KUALITAS (2)</vt:lpstr>
      <vt:lpstr>BIAYA KUALITAS</vt:lpstr>
      <vt:lpstr>BIAYA KUALITAS (2)</vt:lpstr>
      <vt:lpstr>BIAYA KUALITAS (3)</vt:lpstr>
      <vt:lpstr>BIAYA KUALITAS (4)</vt:lpstr>
      <vt:lpstr>BIAYA KUALITAS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PENDAHULUAN</dc:title>
  <dc:creator>asus</dc:creator>
  <cp:lastModifiedBy>Diah Dee</cp:lastModifiedBy>
  <cp:revision>51</cp:revision>
  <dcterms:created xsi:type="dcterms:W3CDTF">2017-09-19T02:57:45Z</dcterms:created>
  <dcterms:modified xsi:type="dcterms:W3CDTF">2026-09-21T07:34:37Z</dcterms:modified>
</cp:coreProperties>
</file>